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182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19A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36"/>
      </p:cViewPr>
      <p:guideLst>
        <p:guide orient="horz" pos="482"/>
        <p:guide pos="18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14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4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7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1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47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9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2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5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1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96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110A9-8539-4861-93E5-6E2B552BCE85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CE156-9DA5-415F-ACA4-59610ED4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mail.ru/stock/iTiLCarw9VRhDwETwkC9BjH5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cloud.mail.ru/public/h9zm/st4RPEYt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oud.mail.ru/public/o7oz/niMmxkWZN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20.jp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KJy1kyOdB2Aur0iwBafpA" TargetMode="External"/><Relationship Id="rId2" Type="http://schemas.openxmlformats.org/officeDocument/2006/relationships/hyperlink" Target="http://charaxforum.cfuv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vk.com/public20731795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7275" y="2735157"/>
            <a:ext cx="8843961" cy="2619375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8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ИТОГИ </a:t>
            </a:r>
            <a:r>
              <a:rPr lang="en-US" sz="88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XXXVIII </a:t>
            </a:r>
            <a:r>
              <a:rPr lang="ru-RU" sz="6300" kern="1500" spc="3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МЕЖДУНАРОДНОГО</a:t>
            </a:r>
            <a:r>
              <a:rPr lang="ru-RU" sz="54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5600" spc="3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ХАРАКСКОГО ФОРУМА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39099" y="5945188"/>
            <a:ext cx="3190875" cy="360362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Нижняя </a:t>
            </a:r>
            <a:r>
              <a:rPr lang="ru-RU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Ореанда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2021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7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81075" y="623017"/>
            <a:ext cx="7124700" cy="13793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Приветствия в адрес участников форума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21" y="2363149"/>
            <a:ext cx="2160617" cy="2898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3"/>
          <a:stretch/>
        </p:blipFill>
        <p:spPr>
          <a:xfrm>
            <a:off x="3720811" y="2363149"/>
            <a:ext cx="2166831" cy="28988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50" y="2363149"/>
            <a:ext cx="2151289" cy="2898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5668"/>
          <a:stretch/>
        </p:blipFill>
        <p:spPr>
          <a:xfrm>
            <a:off x="8988312" y="2363149"/>
            <a:ext cx="2152996" cy="289880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47111" y="5345763"/>
            <a:ext cx="23142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  <a:hlinkClick r:id="rId6"/>
              </a:rPr>
              <a:t>Мурадов Георгий Львович</a:t>
            </a:r>
            <a:endParaRPr lang="ru-RU" sz="1300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60079" y="5345762"/>
            <a:ext cx="23142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  <a:hlinkClick r:id="rId7"/>
              </a:rPr>
              <a:t>Форманчук Александр Андреевич</a:t>
            </a:r>
            <a:endParaRPr lang="ru-RU" sz="1300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907695" y="5345762"/>
            <a:ext cx="23142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  <a:hlinkClick r:id="rId8"/>
              </a:rPr>
              <a:t>Юрченко Сергей Васильевич</a:t>
            </a:r>
            <a:endParaRPr lang="ru-RU" sz="1300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7914" y="5345762"/>
            <a:ext cx="23142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Нестор (Доненко)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105775" y="6254234"/>
            <a:ext cx="3877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* нажав на имя, откроется видео-приветствие</a:t>
            </a:r>
          </a:p>
        </p:txBody>
      </p:sp>
    </p:spTree>
    <p:extLst>
      <p:ext uri="{BB962C8B-B14F-4D97-AF65-F5344CB8AC3E}">
        <p14:creationId xmlns:p14="http://schemas.microsoft.com/office/powerpoint/2010/main" val="339222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58561" y="765175"/>
            <a:ext cx="4054013" cy="1443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60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ИСТОРИЯ </a:t>
            </a:r>
            <a:r>
              <a:rPr lang="ru-RU" sz="6000" spc="3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ФОРУМА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8561" y="2341394"/>
            <a:ext cx="945728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Форум начинает свою историю в 1997 году и проходит традиционно дважды в год -в мае и ноябре во дворце Георгия Михайловича Романова в </a:t>
            </a:r>
            <a:r>
              <a:rPr lang="ru-RU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Хараксе</a:t>
            </a: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Имение получило название от римской крепости </a:t>
            </a:r>
            <a:r>
              <a:rPr lang="ru-RU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Харакс</a:t>
            </a: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которая была расположена на мысе Ай-</a:t>
            </a:r>
            <a:r>
              <a:rPr lang="ru-RU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Тодор</a:t>
            </a: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рядом с «Ласточкиным гнездом».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Имение </a:t>
            </a:r>
            <a:r>
              <a:rPr lang="ru-RU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Харакс</a:t>
            </a: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принадлежало двоюродному дяде императора Николая II Великому князю Георгию Михайловичу и было названо по-гречески в честь крупнейшего из известных в Крыму римских военных укреплений (было основано в 70-х годах I века нашей эры  при римском императоре </a:t>
            </a:r>
            <a:r>
              <a:rPr lang="ru-RU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Веспасиане</a:t>
            </a: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Георгий Михайлович - третий сын великого князя Михаила Николаевича и Ольги Федоровны, внук Николая I.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Имение </a:t>
            </a:r>
            <a:r>
              <a:rPr lang="ru-RU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Харакс</a:t>
            </a: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проектировал и построил выдающийся ялтинский архитектор Н. П. Краснов (автор и строитель знаменитого </a:t>
            </a:r>
            <a:r>
              <a:rPr lang="ru-RU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Ливадийского</a:t>
            </a:r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дворца) в начале XX в. в стиле «шотландской деревушки».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28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453118-B41A-43EE-B147-6ECB1BD6C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201" y="2954666"/>
            <a:ext cx="3438592" cy="238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EC8B6BE0-4F98-4FF7-BBFF-D45A3F72E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5193" y="4013701"/>
            <a:ext cx="3487604" cy="230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86443" y="698674"/>
            <a:ext cx="5530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Где проходил 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ХАРАКСКИЙ ФОРУМ?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6443" y="1899003"/>
            <a:ext cx="5672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За 24 года (1997-2021) Мероприятия форума походили в дворцово-парковых комплексах Крыма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97" y="2954666"/>
            <a:ext cx="3432345" cy="238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423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578" y="439940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ОРЕАНДА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578" y="1692623"/>
            <a:ext cx="8729749" cy="19649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В 2021 году форум проходил в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Ореанде</a:t>
            </a:r>
            <a:endParaRPr lang="ru-RU" sz="18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В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Ореанде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был построен первый царский дворец на Южном берегу Крыма. Через 30 лет дворец сгорел. Владелец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Ореанды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Великий князь Константин Николаевич  Романов  из оставшихся после пожара камней возвел храм Покрова Пресвятой Богородицы. Мозаичные иконы и орнаменты выполнены знаменитым венецианским мастером Антонио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Сальвиати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  <a:p>
            <a:pPr>
              <a:lnSpc>
                <a:spcPct val="110000"/>
              </a:lnSpc>
            </a:pPr>
            <a:endParaRPr lang="ru-RU" sz="18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64" y="3911720"/>
            <a:ext cx="6212526" cy="239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8" y="3911720"/>
            <a:ext cx="3410295" cy="238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942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87C68252-A1FA-464A-B7AD-EC70F82F4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490" y="2349705"/>
            <a:ext cx="3326132" cy="390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B3B1A-9FA1-4CE2-BF35-DBDB7662E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448" y="2354724"/>
            <a:ext cx="5861534" cy="389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80829" y="765175"/>
            <a:ext cx="8537244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Епископ ялтинский Нестор (Доненко) – настоятель покровского храма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253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89852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6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УЧАСТНИКИ </a:t>
            </a:r>
            <a:br>
              <a:rPr lang="ru-RU" sz="6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6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2021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1075" y="2224088"/>
            <a:ext cx="6972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 форуме приняли участие более 150 представителей академического сообщества из России, Беларуси, Сербии</a:t>
            </a:r>
            <a:r>
              <a:rPr lang="en-US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ru-RU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Польши, Индии, Турции, Иордании, Кипра, Казахстана, Киргизии, Узбекистана.</a:t>
            </a:r>
            <a:endParaRPr lang="ru-RU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84" y="3549652"/>
            <a:ext cx="4339716" cy="244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/>
          <a:stretch/>
        </p:blipFill>
        <p:spPr>
          <a:xfrm>
            <a:off x="0" y="3549651"/>
            <a:ext cx="3156177" cy="244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3278" r="11705" b="28279"/>
          <a:stretch/>
        </p:blipFill>
        <p:spPr>
          <a:xfrm>
            <a:off x="3156177" y="3549652"/>
            <a:ext cx="4852942" cy="244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45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2" y="3886514"/>
            <a:ext cx="3396605" cy="254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76" y="800943"/>
            <a:ext cx="3403442" cy="254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2" y="800943"/>
            <a:ext cx="3400729" cy="254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26" y="3883428"/>
            <a:ext cx="3400729" cy="254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8"/>
          <a:stretch/>
        </p:blipFill>
        <p:spPr>
          <a:xfrm>
            <a:off x="4365567" y="3673745"/>
            <a:ext cx="3584709" cy="296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74" y="215933"/>
            <a:ext cx="3961052" cy="296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20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500062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СТАТИСТИКА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AFEAC3B0-7D6F-440A-9542-5FC5AFAE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787235"/>
            <a:ext cx="11246350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6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B1F0616D-4A6D-4DA8-B4B6-0E8DB8E85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24" y="258529"/>
            <a:ext cx="9128008" cy="3413591"/>
          </a:xfrm>
          <a:prstGeom prst="rect">
            <a:avLst/>
          </a:prstGeom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B0476311-6DE3-43B5-ACF4-7C60A0D3D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0255"/>
          <a:stretch/>
        </p:blipFill>
        <p:spPr>
          <a:xfrm>
            <a:off x="731424" y="3639748"/>
            <a:ext cx="8867433" cy="3013696"/>
          </a:xfrm>
        </p:spPr>
      </p:pic>
    </p:spTree>
    <p:extLst>
      <p:ext uri="{BB962C8B-B14F-4D97-AF65-F5344CB8AC3E}">
        <p14:creationId xmlns:p14="http://schemas.microsoft.com/office/powerpoint/2010/main" val="4025169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82D8740A-E18B-49B6-9025-7F22F6491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4613" y="158431"/>
            <a:ext cx="8062576" cy="3257607"/>
          </a:xfr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5920635F-3057-4624-B57C-9C659D57F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"/>
          <a:stretch/>
        </p:blipFill>
        <p:spPr>
          <a:xfrm>
            <a:off x="981075" y="3387966"/>
            <a:ext cx="8123927" cy="31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2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799" y="765175"/>
            <a:ext cx="6115050" cy="1379327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77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ЧТО ТАКОЕ </a:t>
            </a:r>
            <a:r>
              <a:rPr lang="ru-RU" sz="40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ХАРАКСКИЙ ФОРУМ?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799" y="2438400"/>
            <a:ext cx="8643131" cy="19621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20419A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Харакский форум </a:t>
            </a:r>
            <a:r>
              <a:rPr lang="ru-RU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это международная площадка для  академических дискуссий, посвящённых изучению новейших тенденций в развитии России, стран постсоветского пространства, а также международных политических, экономических и социокультурных процессов.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5"/>
          <a:stretch/>
        </p:blipFill>
        <p:spPr>
          <a:xfrm>
            <a:off x="1066798" y="3852862"/>
            <a:ext cx="8643131" cy="225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567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975" y="613423"/>
            <a:ext cx="9496425" cy="1325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ШКОЛА МОЛОДОГО ПОЛИТОЛОГА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975" y="1938986"/>
            <a:ext cx="908685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Студенческое научное общество "Школа молодого политолога" выступило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соорганизатором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XXXVIII Международного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Харакского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форума "Политическое пространство и социальное время: власть символов и память поколений", который состоялся в г. Ялта, 2-5 ноября 2021 года. С докладами выступили студенты КФУ имени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В.И.Вернадского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Инна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Синкевич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Азиз Мелибаев, Екатерина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Полосина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Александра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Афонина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а также магистрант Владимир Чебану. В подготовке и проведении форума активное участие приняли председатель СНО ШМП Инна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Синкевич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и члены совета СНО ШМП Азиз Мелибаев и Екатерина </a:t>
            </a:r>
            <a:r>
              <a:rPr lang="ru-RU" sz="18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Полосина</a:t>
            </a:r>
            <a:r>
              <a:rPr lang="ru-RU" sz="18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1" y="4156874"/>
            <a:ext cx="2709862" cy="222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53" y="4155106"/>
            <a:ext cx="2640444" cy="222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8" y="4155106"/>
            <a:ext cx="2854850" cy="222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765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483897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ССЫЛКИ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2770187"/>
            <a:ext cx="10515600" cy="1536700"/>
          </a:xfrm>
        </p:spPr>
        <p:txBody>
          <a:bodyPr/>
          <a:lstStyle/>
          <a:p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  <a:hlinkClick r:id="rId2"/>
              </a:rPr>
              <a:t>САЙТ ХАРАКСКОГО ФОРУМА</a:t>
            </a:r>
            <a:endParaRPr lang="ru-RU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  <a:hlinkClick r:id="rId3"/>
              </a:rPr>
              <a:t>YOUTUBE</a:t>
            </a: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  <a:hlinkClick r:id="rId3"/>
              </a:rPr>
              <a:t>-КАНАЛ ХАРАКСКОГО ФОРУМА</a:t>
            </a:r>
            <a:endParaRPr lang="ru-RU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  <a:hlinkClick r:id="rId4"/>
              </a:rPr>
              <a:t>ГРУППА ВКОНТАКТЕ</a:t>
            </a:r>
            <a:endParaRPr lang="ru-RU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58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757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 НОВЫХ ВСТРЕЧ!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0" y="16754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XXXVIII Международный </a:t>
            </a:r>
            <a:r>
              <a:rPr lang="ru-RU" dirty="0" err="1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Харакский</a:t>
            </a: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форум</a:t>
            </a:r>
          </a:p>
          <a:p>
            <a:pPr algn="ctr"/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«ПОЛИТИЧЕСКОЕ ПРОСТРАНСТВО И СОЦИАЛЬНОЕ ВРЕМЯ:</a:t>
            </a:r>
          </a:p>
          <a:p>
            <a:pPr algn="ctr"/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ВЛАСТЬ СИМВОЛОВ И ПАМЯТЬ ПОКОЛЕНИЙ»</a:t>
            </a:r>
          </a:p>
        </p:txBody>
      </p:sp>
    </p:spTree>
    <p:extLst>
      <p:ext uri="{BB962C8B-B14F-4D97-AF65-F5344CB8AC3E}">
        <p14:creationId xmlns:p14="http://schemas.microsoft.com/office/powerpoint/2010/main" val="399543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210" y="825500"/>
            <a:ext cx="7343775" cy="1379327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54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УЧАСТНИКИ </a:t>
            </a:r>
            <a:br>
              <a:rPr lang="ru-RU" sz="54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72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ФОРУМА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7270" y="2477559"/>
            <a:ext cx="8662181" cy="18240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i="1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В</a:t>
            </a:r>
            <a:r>
              <a:rPr lang="ru-RU" sz="1800" b="0" i="1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форуме участвуют исследователи, работающие в контексте политологии, философии, международных отношений, социологии, истории, психологии, культурологии, этнологии, лингвистики, экономики, географии, права и других научных направлений, имеющих отношение к многогранным аспектам заявленной темы.</a:t>
            </a:r>
            <a:endParaRPr lang="ru-RU" sz="18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46" y="4067801"/>
            <a:ext cx="2773541" cy="2075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9" y="4067800"/>
            <a:ext cx="2773545" cy="207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09" y="4067800"/>
            <a:ext cx="2773542" cy="207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58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852" y="447612"/>
            <a:ext cx="7658100" cy="1325563"/>
          </a:xfrm>
        </p:spPr>
        <p:txBody>
          <a:bodyPr>
            <a:normAutofit/>
          </a:bodyPr>
          <a:lstStyle/>
          <a:p>
            <a:r>
              <a:rPr lang="ru-RU" sz="6400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ОРГАНИЗАТОРЫ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48" y="2325182"/>
            <a:ext cx="1336224" cy="106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39" y="2325182"/>
            <a:ext cx="1064525" cy="106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29" y="2325182"/>
            <a:ext cx="1419367" cy="1064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76" y="4341668"/>
            <a:ext cx="1035672" cy="1064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11" b="30553"/>
          <a:stretch/>
        </p:blipFill>
        <p:spPr>
          <a:xfrm>
            <a:off x="4456193" y="4360423"/>
            <a:ext cx="688815" cy="1064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67666"/>
          <a:stretch/>
        </p:blipFill>
        <p:spPr>
          <a:xfrm>
            <a:off x="1830211" y="4315965"/>
            <a:ext cx="1081696" cy="106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83602" y="3454192"/>
            <a:ext cx="297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Крымский федеральный университет имени В.И. Вернадского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10010" y="3472947"/>
            <a:ext cx="2981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Севастопольский государственный университет</a:t>
            </a:r>
            <a:endParaRPr lang="ru-RU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36418" y="3592691"/>
            <a:ext cx="2981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Университет имени </a:t>
            </a:r>
            <a:r>
              <a:rPr lang="ru-RU" sz="16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Джавахарлала</a:t>
            </a:r>
            <a:r>
              <a:rPr lang="ru-RU" sz="16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Неру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36418" y="5555408"/>
            <a:ext cx="2981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СНО "Школа Молодого </a:t>
            </a:r>
            <a:r>
              <a:rPr lang="ru-RU" sz="1600" b="0" i="1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Политолога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10010" y="5399245"/>
            <a:ext cx="2981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Черноморский информационно-аналитический центр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83602" y="5412249"/>
            <a:ext cx="2981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Институт сербской </a:t>
            </a:r>
          </a:p>
          <a:p>
            <a:pPr algn="ctr"/>
            <a:r>
              <a:rPr lang="ru-RU" sz="1600" i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культуры Приштина -</a:t>
            </a:r>
            <a:r>
              <a:rPr lang="ru-RU" sz="1600" i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Лепосавич</a:t>
            </a:r>
            <a:endParaRPr lang="ru-RU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9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826217"/>
            <a:ext cx="8277226" cy="1379327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Сопредседатели </a:t>
            </a:r>
            <a:b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организационного комитета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45917B-443B-4277-8F94-AB50D453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466403"/>
            <a:ext cx="3161655" cy="352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578740" y="3538537"/>
            <a:ext cx="5957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Заслуженный работник образования Республики Крым, профессор, доктор политических наук, профессор кафедры политических наук и международных отношений Института «Таврическая академия» Крымского федерального университета имени В.И. Вернадского;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8740" y="2991147"/>
            <a:ext cx="5957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2041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Сенюшкина Татьяна Александровна</a:t>
            </a:r>
            <a:endParaRPr lang="ru-RU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0" y="2224476"/>
            <a:ext cx="3889953" cy="425252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578740" y="2991147"/>
            <a:ext cx="5041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041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Мохов Андрей Владимирович</a:t>
            </a:r>
            <a:endParaRPr lang="ru-RU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8740" y="3538537"/>
            <a:ext cx="5131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иректор Черноморского информационно-аналитического центра, доцент кафедры «Политические науки и философия» Севастопольского государственного университета.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81075" y="826217"/>
            <a:ext cx="8277226" cy="1379327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Сопредседатели </a:t>
            </a:r>
            <a:b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организационного комитета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4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81075" y="826217"/>
            <a:ext cx="7124700" cy="1379327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Сопредседатели программного комитета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1"/>
          <a:stretch/>
        </p:blipFill>
        <p:spPr>
          <a:xfrm>
            <a:off x="981075" y="2490788"/>
            <a:ext cx="3139975" cy="348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8740" y="2991147"/>
            <a:ext cx="5041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041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Юрченко Сергей Васильевич</a:t>
            </a:r>
            <a:endParaRPr lang="ru-RU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8740" y="3538537"/>
            <a:ext cx="5957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Доктор</a:t>
            </a:r>
            <a:r>
              <a:rPr lang="ru-RU" sz="16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политических</a:t>
            </a:r>
            <a:r>
              <a:rPr lang="ru-RU" sz="16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наук, профессор, заведующий</a:t>
            </a:r>
            <a:r>
              <a:rPr lang="ru-RU" sz="16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кафедрой политических наук и международных отношений, проректор по международной деятельности и информационной политике Крымского федерального университета имени В.И. Вернадского;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9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981075" y="826217"/>
            <a:ext cx="7124700" cy="13793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Сопредседатели программного комитета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6" y="2490788"/>
            <a:ext cx="3139974" cy="348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8740" y="2991147"/>
            <a:ext cx="5593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041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Нечаев Владимир Дмитриевич</a:t>
            </a:r>
            <a:endParaRPr lang="ru-RU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8740" y="3538537"/>
            <a:ext cx="5102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Доктор политических</a:t>
            </a:r>
            <a:r>
              <a:rPr lang="ru-RU" sz="1600" i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наук, профессор, ректор Севастопольского государственного университета.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8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323850" y="-114300"/>
            <a:ext cx="0" cy="7305675"/>
          </a:xfrm>
          <a:prstGeom prst="line">
            <a:avLst/>
          </a:prstGeom>
          <a:ln>
            <a:solidFill>
              <a:srgbClr val="20419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000125" y="648796"/>
            <a:ext cx="7124700" cy="869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rgbClr val="20419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Секретариат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40328" y="5659566"/>
            <a:ext cx="201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041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Синкевич Инна Сергеевна</a:t>
            </a:r>
            <a:endParaRPr lang="ru-RU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74992" y="5659566"/>
            <a:ext cx="201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041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Мелибаев Азиз Санжарович</a:t>
            </a:r>
            <a:endParaRPr lang="ru-RU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2447" y="5659565"/>
            <a:ext cx="2632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0419A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Полосина Екатерина Владимировна</a:t>
            </a:r>
            <a:endParaRPr lang="ru-RU" dirty="0">
              <a:solidFill>
                <a:srgbClr val="20419A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2144502"/>
            <a:ext cx="4556092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0714" r="11667" b="19806"/>
          <a:stretch/>
        </p:blipFill>
        <p:spPr>
          <a:xfrm>
            <a:off x="5970592" y="2144502"/>
            <a:ext cx="3296389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06" y="765175"/>
            <a:ext cx="1593668" cy="1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30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663</Words>
  <Application>Microsoft Office PowerPoint</Application>
  <PresentationFormat>Широкоэкранный</PresentationFormat>
  <Paragraphs>61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Segoe UI Black</vt:lpstr>
      <vt:lpstr>Segoe UI Light</vt:lpstr>
      <vt:lpstr>Segoe UI Semilight</vt:lpstr>
      <vt:lpstr>Тема Office</vt:lpstr>
      <vt:lpstr>ИТОГИ XXXVIII МЕЖДУНАРОДНОГО ХАРАКСКОГО ФОРУМА</vt:lpstr>
      <vt:lpstr>ЧТО ТАКОЕ ХАРАКСКИЙ ФОРУМ?</vt:lpstr>
      <vt:lpstr>УЧАСТНИКИ  ФОРУМА</vt:lpstr>
      <vt:lpstr>ОРГАНИЗАТОРЫ</vt:lpstr>
      <vt:lpstr>Сопредседатели  организационного комитета</vt:lpstr>
      <vt:lpstr>Сопредседатели  организационного комитета</vt:lpstr>
      <vt:lpstr>Сопредседатели программного комитета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ОРЕАНДА</vt:lpstr>
      <vt:lpstr>Презентация PowerPoint</vt:lpstr>
      <vt:lpstr>УЧАСТНИКИ  2021</vt:lpstr>
      <vt:lpstr>Презентация PowerPoint</vt:lpstr>
      <vt:lpstr>СТАТИСТИКА</vt:lpstr>
      <vt:lpstr>Презентация PowerPoint</vt:lpstr>
      <vt:lpstr>Презентация PowerPoint</vt:lpstr>
      <vt:lpstr>ШКОЛА МОЛОДОГО ПОЛИТОЛОГА</vt:lpstr>
      <vt:lpstr>ССЫЛКИ</vt:lpstr>
      <vt:lpstr>ДО НОВЫХ ВСТРЕЧ!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XXXVIII МЕЖДУНАРОДНОГО ХАРАКСКОГО ФОРУМА</dc:title>
  <dc:creator>Азиз Мелибаев</dc:creator>
  <cp:lastModifiedBy>Татьяна Сенюшкина</cp:lastModifiedBy>
  <cp:revision>33</cp:revision>
  <dcterms:created xsi:type="dcterms:W3CDTF">2021-11-05T19:43:31Z</dcterms:created>
  <dcterms:modified xsi:type="dcterms:W3CDTF">2021-11-07T13:28:20Z</dcterms:modified>
</cp:coreProperties>
</file>